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38404800" cy="38404800"/>
  <p:notesSz cx="6858000" cy="9144000"/>
  <p:defaultTextStyle>
    <a:defPPr>
      <a:defRPr lang="en-US"/>
    </a:defPPr>
    <a:lvl1pPr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1pPr>
    <a:lvl2pPr marL="1843088" indent="-1385888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2pPr>
    <a:lvl3pPr marL="3686175" indent="-2771775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3pPr>
    <a:lvl4pPr marL="5529263" indent="-4157663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4pPr>
    <a:lvl5pPr marL="7372350" indent="-5543550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0"/>
    <p:restoredTop sz="94674"/>
  </p:normalViewPr>
  <p:slideViewPr>
    <p:cSldViewPr snapToGrid="0" snapToObjects="1">
      <p:cViewPr>
        <p:scale>
          <a:sx n="20" d="100"/>
          <a:sy n="20" d="100"/>
        </p:scale>
        <p:origin x="1664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B50C528-EA10-5B47-A94A-A22088A2FD2C}" type="datetimeFigureOut">
              <a:rPr lang="en-US"/>
              <a:pPr>
                <a:defRPr/>
              </a:pPr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CFACC55-5DD8-9C4D-9DEB-C4808ECDB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1F8AC12-A7C4-D744-ACE4-C5DCA3B822E4}" type="datetimeFigureOut">
              <a:rPr lang="en-US"/>
              <a:pPr>
                <a:defRPr/>
              </a:pPr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EEE9EB4-56AD-264A-8E8E-E2AAC672A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088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175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263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350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EE9EB4-56AD-264A-8E8E-E2AAC672AA2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404800" cy="389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4800" cy="77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45746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95241" y="7611347"/>
            <a:ext cx="8583709" cy="108990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0445750" y="7611348"/>
            <a:ext cx="16935451" cy="141523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0445750" y="21931671"/>
            <a:ext cx="1693545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55"/>
          </p:nvPr>
        </p:nvSpPr>
        <p:spPr>
          <a:xfrm>
            <a:off x="28448001" y="7611347"/>
            <a:ext cx="8890000" cy="108990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56"/>
          </p:nvPr>
        </p:nvSpPr>
        <p:spPr>
          <a:xfrm>
            <a:off x="795240" y="19193346"/>
            <a:ext cx="858245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57"/>
          </p:nvPr>
        </p:nvSpPr>
        <p:spPr>
          <a:xfrm>
            <a:off x="28448001" y="19153292"/>
            <a:ext cx="8889999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158"/>
          </p:nvPr>
        </p:nvSpPr>
        <p:spPr>
          <a:xfrm>
            <a:off x="795240" y="20189241"/>
            <a:ext cx="8583708" cy="168190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3"/>
          <p:cNvSpPr>
            <a:spLocks noGrp="1"/>
          </p:cNvSpPr>
          <p:nvPr>
            <p:ph type="body" sz="quarter" idx="159"/>
          </p:nvPr>
        </p:nvSpPr>
        <p:spPr>
          <a:xfrm>
            <a:off x="28448001" y="20181405"/>
            <a:ext cx="8890000" cy="99915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60"/>
          </p:nvPr>
        </p:nvSpPr>
        <p:spPr>
          <a:xfrm>
            <a:off x="28448001" y="30966144"/>
            <a:ext cx="8889999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161"/>
          </p:nvPr>
        </p:nvSpPr>
        <p:spPr>
          <a:xfrm>
            <a:off x="28448001" y="31924041"/>
            <a:ext cx="8889999" cy="5084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163"/>
          </p:nvPr>
        </p:nvSpPr>
        <p:spPr>
          <a:xfrm>
            <a:off x="10445750" y="23022976"/>
            <a:ext cx="16935451" cy="139853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Chart Placeholder 19"/>
          <p:cNvSpPr>
            <a:spLocks noGrp="1"/>
          </p:cNvSpPr>
          <p:nvPr>
            <p:ph type="chart" sz="quarter" idx="164"/>
          </p:nvPr>
        </p:nvSpPr>
        <p:spPr>
          <a:xfrm>
            <a:off x="19337535" y="27112364"/>
            <a:ext cx="8043666" cy="97477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65"/>
          </p:nvPr>
        </p:nvSpPr>
        <p:spPr>
          <a:xfrm>
            <a:off x="793988" y="6497992"/>
            <a:ext cx="858370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54"/>
          </p:nvPr>
        </p:nvSpPr>
        <p:spPr>
          <a:xfrm>
            <a:off x="28448001" y="6497992"/>
            <a:ext cx="888874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62"/>
          </p:nvPr>
        </p:nvSpPr>
        <p:spPr>
          <a:xfrm>
            <a:off x="10445750" y="6610684"/>
            <a:ext cx="1693545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18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17558" y="6740828"/>
            <a:ext cx="8478448" cy="10618939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557" y="18884108"/>
            <a:ext cx="8478449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OBJECTIVES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556" y="19748904"/>
            <a:ext cx="8478449" cy="16783069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120031" y="6740827"/>
            <a:ext cx="8792765" cy="29791146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9663394" y="6740827"/>
            <a:ext cx="8792765" cy="29791146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9205134" y="18954223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REFERENCES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9205134" y="30975932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ACKNOWLEDGEMENTS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9206758" y="6648460"/>
            <a:ext cx="8346381" cy="11287022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29205134" y="31840449"/>
            <a:ext cx="8347193" cy="4691525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205134" y="19816409"/>
            <a:ext cx="8348005" cy="10144077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pic>
        <p:nvPicPr>
          <p:cNvPr id="1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5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16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38634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71268" y="5857215"/>
            <a:ext cx="8478448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INTRODUCTION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157473" y="5857215"/>
            <a:ext cx="8792766" cy="633114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MATERIALS &amp; METHODS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9676730" y="5857215"/>
            <a:ext cx="8801100" cy="633114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RESULTS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9204322" y="5857215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CONCLUSIONS</a:t>
            </a:r>
          </a:p>
        </p:txBody>
      </p:sp>
    </p:spTree>
    <p:extLst>
      <p:ext uri="{BB962C8B-B14F-4D97-AF65-F5344CB8AC3E}">
        <p14:creationId xmlns:p14="http://schemas.microsoft.com/office/powerpoint/2010/main" val="23142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96530" y="6440227"/>
            <a:ext cx="11321657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INTRODUCTION or ABSTRACT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88771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81826" y="21858191"/>
            <a:ext cx="11336361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MATERIALS &amp; METHODS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88773" y="22877726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4308" y="6440227"/>
            <a:ext cx="11375793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RESULTS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60685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93441" y="6440227"/>
            <a:ext cx="11329416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CONCLUSIONS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5593441" y="21858191"/>
            <a:ext cx="11329416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REFERENCES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5593441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5593441" y="229273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pic>
        <p:nvPicPr>
          <p:cNvPr id="1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35"/>
          <p:cNvSpPr>
            <a:spLocks noGrp="1"/>
          </p:cNvSpPr>
          <p:nvPr>
            <p:ph type="body" sz="quarter" idx="33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38634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</p:spTree>
    <p:extLst>
      <p:ext uri="{BB962C8B-B14F-4D97-AF65-F5344CB8AC3E}">
        <p14:creationId xmlns:p14="http://schemas.microsoft.com/office/powerpoint/2010/main" val="40305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404800" cy="389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55"/>
            <a:ext cx="38404800" cy="69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2pPr>
      <a:lvl3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3pPr>
      <a:lvl4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4pPr>
      <a:lvl5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5pPr>
      <a:lvl6pPr marL="40005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6pPr>
      <a:lvl7pPr marL="80010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7pPr>
      <a:lvl8pPr marL="120015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8pPr>
      <a:lvl9pPr marL="160020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9pPr>
    </p:titleStyle>
    <p:bodyStyle>
      <a:lvl1pPr marL="959843" indent="-959843" algn="l" defTabSz="3839369" rtl="0" eaLnBrk="1" fontAlgn="base" hangingPunct="1">
        <a:lnSpc>
          <a:spcPct val="90000"/>
        </a:lnSpc>
        <a:spcBef>
          <a:spcPts val="4200"/>
        </a:spcBef>
        <a:spcAft>
          <a:spcPct val="0"/>
        </a:spcAft>
        <a:buFont typeface="Arial" charset="0"/>
        <a:buChar char="•"/>
        <a:defRPr sz="11725" kern="1200">
          <a:solidFill>
            <a:schemeClr val="tx1"/>
          </a:solidFill>
          <a:latin typeface="+mn-lt"/>
          <a:ea typeface="+mn-ea"/>
          <a:cs typeface="+mn-cs"/>
        </a:defRPr>
      </a:lvl1pPr>
      <a:lvl2pPr marL="2879527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284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7525" kern="1200">
          <a:solidFill>
            <a:schemeClr val="tx1"/>
          </a:solidFill>
          <a:latin typeface="+mn-lt"/>
          <a:ea typeface="+mn-ea"/>
          <a:cs typeface="+mn-cs"/>
        </a:defRPr>
      </a:lvl4pPr>
      <a:lvl5pPr marL="8639969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7525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s://drive.google.com/open?id=1_hRa5kEiLtxAJQYe_0UJRcowexbVLIhc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Machine Learning for Efficient Genome Assembly Construction: A Ranking-based Approach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33750" y="2815792"/>
            <a:ext cx="31692850" cy="1481667"/>
          </a:xfrm>
        </p:spPr>
        <p:txBody>
          <a:bodyPr/>
          <a:lstStyle/>
          <a:p>
            <a:r>
              <a:rPr lang="en-US" dirty="0"/>
              <a:t>Ngoc Duong, Marcus Blaisdell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Washington State University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86652" y="13019377"/>
            <a:ext cx="8583709" cy="6785452"/>
          </a:xfrm>
          <a:solidFill>
            <a:schemeClr val="accent1"/>
          </a:solidFill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10 years of stock market data was obtained from NASDAQ (National Association of Securities Dealers Automated Quotations) for Microsoft and Zion Oil &amp; Gas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Data was analyzed to test if it was stationary (predictable), Microsoft is stationary, Zion is not stationary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Data was normalized to prepare it for use in the model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Key attributes were selected, the stock daily closing price was used for prediction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Since the data is time-dependent, an LSTM model was chosen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Hyperparameter tuning was performed using Lag and epochs 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Batch size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0445750" y="7611347"/>
            <a:ext cx="16935451" cy="27135569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u="sng" dirty="0">
                <a:hlinkClick r:id="rId3"/>
              </a:rPr>
              <a:t>https://drive.google.com/open?id=1_hRa5kEiLtxAJQYe_0UJRcowexbVLIhc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5"/>
          </p:nvPr>
        </p:nvSpPr>
        <p:spPr>
          <a:xfrm>
            <a:off x="28448628" y="24142580"/>
            <a:ext cx="8890000" cy="6329297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LSTM model is x% accurate at short-term predictions and becomes less predictable as the length of prediction increases</a:t>
            </a:r>
          </a:p>
          <a:p>
            <a:r>
              <a:rPr lang="en-US" dirty="0">
                <a:solidFill>
                  <a:schemeClr val="bg1"/>
                </a:solidFill>
              </a:rPr>
              <a:t>LSTM works on data regardless of whether it is stationary or non-stationary</a:t>
            </a:r>
          </a:p>
          <a:p>
            <a:r>
              <a:rPr lang="en-US" dirty="0">
                <a:solidFill>
                  <a:schemeClr val="bg1"/>
                </a:solidFill>
              </a:rPr>
              <a:t>LSTM can be trained with a small number of epochs,  is effective with a small number of epochs</a:t>
            </a:r>
          </a:p>
          <a:p>
            <a:r>
              <a:rPr lang="en-US" dirty="0">
                <a:solidFill>
                  <a:schemeClr val="bg1"/>
                </a:solidFill>
              </a:rPr>
              <a:t>MSE always less than 1e-3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7"/>
          </p:nvPr>
        </p:nvSpPr>
        <p:spPr>
          <a:xfrm>
            <a:off x="28447375" y="31186786"/>
            <a:ext cx="8889999" cy="72002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9"/>
          </p:nvPr>
        </p:nvSpPr>
        <p:spPr>
          <a:xfrm>
            <a:off x="28448001" y="31906808"/>
            <a:ext cx="8890000" cy="2840109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Improve the long term prediction success by using different neural network models, experimenting with the number of hidden layers, combining more features and incorporating outside data from news sources</a:t>
            </a:r>
          </a:p>
          <a:p>
            <a:r>
              <a:rPr lang="en-US" dirty="0">
                <a:solidFill>
                  <a:schemeClr val="bg1"/>
                </a:solidFill>
              </a:rPr>
              <a:t>More hyperparameter tuning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0"/>
          </p:nvPr>
        </p:nvSpPr>
        <p:spPr>
          <a:xfrm>
            <a:off x="1123261" y="30263437"/>
            <a:ext cx="8889999" cy="720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1"/>
          </p:nvPr>
        </p:nvSpPr>
        <p:spPr>
          <a:xfrm>
            <a:off x="1123261" y="31221335"/>
            <a:ext cx="8889999" cy="3525582"/>
          </a:xfrm>
          <a:solidFill>
            <a:schemeClr val="accent1"/>
          </a:solidFill>
        </p:spPr>
        <p:txBody>
          <a:bodyPr/>
          <a:lstStyle/>
          <a:p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Rohrer, Brandon, (2017, June 27). Recurrent Neural Networks (RNN) and Long-Short-Term Memory (LSTM)[Video File]. Retrieved from 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=WCUNPb-5EYI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5"/>
          </p:nvPr>
        </p:nvSpPr>
        <p:spPr>
          <a:xfrm>
            <a:off x="1061431" y="12095811"/>
            <a:ext cx="8583708" cy="720022"/>
          </a:xfrm>
        </p:spPr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4"/>
          </p:nvPr>
        </p:nvSpPr>
        <p:spPr>
          <a:xfrm>
            <a:off x="28448628" y="23029225"/>
            <a:ext cx="8888746" cy="72002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2"/>
          </p:nvPr>
        </p:nvSpPr>
        <p:spPr>
          <a:xfrm>
            <a:off x="10445123" y="6447340"/>
            <a:ext cx="16935451" cy="72002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4" name="Text Placeholder 8"/>
          <p:cNvSpPr txBox="1">
            <a:spLocks/>
          </p:cNvSpPr>
          <p:nvPr/>
        </p:nvSpPr>
        <p:spPr>
          <a:xfrm>
            <a:off x="1093273" y="6680989"/>
            <a:ext cx="858245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35" name="Text Placeholder 10"/>
          <p:cNvSpPr txBox="1">
            <a:spLocks/>
          </p:cNvSpPr>
          <p:nvPr/>
        </p:nvSpPr>
        <p:spPr>
          <a:xfrm>
            <a:off x="1123261" y="7570545"/>
            <a:ext cx="8583708" cy="3932922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 algn="l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24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485825" indent="-571471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ML challenge. Stock is known to be unpredictable because of trends and seasonal reasons. </a:t>
            </a:r>
          </a:p>
          <a:p>
            <a:r>
              <a:rPr lang="en-US" dirty="0">
                <a:solidFill>
                  <a:schemeClr val="bg1"/>
                </a:solidFill>
              </a:rPr>
              <a:t>Data is time-dependent.</a:t>
            </a:r>
          </a:p>
          <a:p>
            <a:r>
              <a:rPr lang="en-US" dirty="0">
                <a:solidFill>
                  <a:schemeClr val="bg1"/>
                </a:solidFill>
              </a:rPr>
              <a:t>So far in class, we have only learned how to predict data based on dependence of features. To predict stock data, we need to develop a ML model that predicts data based on time features.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88DA741-4EC4-B545-927D-326A1BC82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041" y="7687932"/>
            <a:ext cx="13919022" cy="58087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856DC5-80C7-4240-9CD5-9B4D3D6F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846" y="13940644"/>
            <a:ext cx="8144145" cy="552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541E0E-73BB-B649-9B0F-F07BFD406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846" y="20520387"/>
            <a:ext cx="8196752" cy="5524500"/>
          </a:xfrm>
          <a:prstGeom prst="rect">
            <a:avLst/>
          </a:prstGeom>
        </p:spPr>
      </p:pic>
      <p:sp>
        <p:nvSpPr>
          <p:cNvPr id="47" name="Text Placeholder 16">
            <a:extLst>
              <a:ext uri="{FF2B5EF4-FFF2-40B4-BE49-F238E27FC236}">
                <a16:creationId xmlns:a16="http://schemas.microsoft.com/office/drawing/2014/main" id="{3DDC6F57-F3FA-4241-815A-A6CA5ED5FFD1}"/>
              </a:ext>
            </a:extLst>
          </p:cNvPr>
          <p:cNvSpPr txBox="1">
            <a:spLocks/>
          </p:cNvSpPr>
          <p:nvPr/>
        </p:nvSpPr>
        <p:spPr>
          <a:xfrm>
            <a:off x="10596467" y="19634794"/>
            <a:ext cx="858370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60, 1 Day prediction</a:t>
            </a: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E80C75DE-0C78-8448-8326-5CDE0A9D76AB}"/>
              </a:ext>
            </a:extLst>
          </p:cNvPr>
          <p:cNvSpPr txBox="1">
            <a:spLocks/>
          </p:cNvSpPr>
          <p:nvPr/>
        </p:nvSpPr>
        <p:spPr>
          <a:xfrm>
            <a:off x="10663219" y="26214537"/>
            <a:ext cx="840903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1 Day prediction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5788531-B2BE-7049-A60A-938B09566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0878" y="27100130"/>
            <a:ext cx="8489697" cy="5626100"/>
          </a:xfrm>
          <a:prstGeom prst="rect">
            <a:avLst/>
          </a:prstGeom>
        </p:spPr>
      </p:pic>
      <p:sp>
        <p:nvSpPr>
          <p:cNvPr id="51" name="Text Placeholder 16">
            <a:extLst>
              <a:ext uri="{FF2B5EF4-FFF2-40B4-BE49-F238E27FC236}">
                <a16:creationId xmlns:a16="http://schemas.microsoft.com/office/drawing/2014/main" id="{8205F130-FE66-DE46-BE71-03386585E0AB}"/>
              </a:ext>
            </a:extLst>
          </p:cNvPr>
          <p:cNvSpPr txBox="1">
            <a:spLocks/>
          </p:cNvSpPr>
          <p:nvPr/>
        </p:nvSpPr>
        <p:spPr>
          <a:xfrm>
            <a:off x="18912848" y="32949063"/>
            <a:ext cx="7871783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20 day prediction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BEB1540-29FE-8A43-ACAD-21557FD98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847" y="27100130"/>
            <a:ext cx="8196752" cy="5626100"/>
          </a:xfrm>
          <a:prstGeom prst="rect">
            <a:avLst/>
          </a:prstGeom>
        </p:spPr>
      </p:pic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7C124AD1-38AB-E742-ADCC-148893FF9F6E}"/>
              </a:ext>
            </a:extLst>
          </p:cNvPr>
          <p:cNvSpPr txBox="1">
            <a:spLocks/>
          </p:cNvSpPr>
          <p:nvPr/>
        </p:nvSpPr>
        <p:spPr>
          <a:xfrm>
            <a:off x="10503846" y="32949063"/>
            <a:ext cx="8387032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20 day prediction</a:t>
            </a:r>
          </a:p>
        </p:txBody>
      </p:sp>
      <p:pic>
        <p:nvPicPr>
          <p:cNvPr id="1026" name="Picture 2" descr="https://lh5.googleusercontent.com/nqsEZpmS9_R2JewcBHRgfn40zBGtVmurgU_kTHZYp80VLqgj3bzMdR3NjTjupRoIRZZ-UOQqTNgYb-cKqFT6WqgqEasSOVxAoq55eqCdF95bF_1qZBrROWWV3yL0I14uAim8dW9S">
            <a:extLst>
              <a:ext uri="{FF2B5EF4-FFF2-40B4-BE49-F238E27FC236}">
                <a16:creationId xmlns:a16="http://schemas.microsoft.com/office/drawing/2014/main" id="{1A14098C-3BFD-654A-9499-2A32D2FB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878" y="20527296"/>
            <a:ext cx="8548419" cy="724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9460DADA-5EEC-B648-9409-3B10629ABF2C}"/>
              </a:ext>
            </a:extLst>
          </p:cNvPr>
          <p:cNvSpPr txBox="1">
            <a:spLocks/>
          </p:cNvSpPr>
          <p:nvPr/>
        </p:nvSpPr>
        <p:spPr>
          <a:xfrm>
            <a:off x="18890878" y="26272300"/>
            <a:ext cx="840903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1 Day prediction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349080C-D058-CC41-93D5-19E01847E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261" y="24445830"/>
            <a:ext cx="8547100" cy="5308600"/>
          </a:xfrm>
          <a:prstGeom prst="rect">
            <a:avLst/>
          </a:prstGeom>
        </p:spPr>
      </p:pic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2BDE69D2-B053-5743-90DB-4176A1F9C91B}"/>
              </a:ext>
            </a:extLst>
          </p:cNvPr>
          <p:cNvSpPr txBox="1">
            <a:spLocks/>
          </p:cNvSpPr>
          <p:nvPr/>
        </p:nvSpPr>
        <p:spPr>
          <a:xfrm>
            <a:off x="1168056" y="29930779"/>
            <a:ext cx="8889999" cy="460336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u="none" dirty="0">
                <a:solidFill>
                  <a:schemeClr val="tx1"/>
                </a:solidFill>
              </a:rPr>
              <a:t>Figure 1: LSTM mechanism</a:t>
            </a:r>
            <a:r>
              <a:rPr lang="en-US" sz="1800" b="0" u="none" baseline="-25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31DE6B7-0DDF-374F-9142-0AAFA90FE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979332"/>
              </p:ext>
            </p:extLst>
          </p:nvPr>
        </p:nvGraphicFramePr>
        <p:xfrm>
          <a:off x="1168055" y="20313836"/>
          <a:ext cx="8538913" cy="353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991">
                  <a:extLst>
                    <a:ext uri="{9D8B030D-6E8A-4147-A177-3AD203B41FA5}">
                      <a16:colId xmlns:a16="http://schemas.microsoft.com/office/drawing/2014/main" val="2093364939"/>
                    </a:ext>
                  </a:extLst>
                </a:gridCol>
                <a:gridCol w="1946323">
                  <a:extLst>
                    <a:ext uri="{9D8B030D-6E8A-4147-A177-3AD203B41FA5}">
                      <a16:colId xmlns:a16="http://schemas.microsoft.com/office/drawing/2014/main" val="2054253402"/>
                    </a:ext>
                  </a:extLst>
                </a:gridCol>
                <a:gridCol w="1990473">
                  <a:extLst>
                    <a:ext uri="{9D8B030D-6E8A-4147-A177-3AD203B41FA5}">
                      <a16:colId xmlns:a16="http://schemas.microsoft.com/office/drawing/2014/main" val="491839592"/>
                    </a:ext>
                  </a:extLst>
                </a:gridCol>
                <a:gridCol w="1950126">
                  <a:extLst>
                    <a:ext uri="{9D8B030D-6E8A-4147-A177-3AD203B41FA5}">
                      <a16:colId xmlns:a16="http://schemas.microsoft.com/office/drawing/2014/main" val="1696068777"/>
                    </a:ext>
                  </a:extLst>
                </a:gridCol>
              </a:tblGrid>
              <a:tr h="1676676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 Day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 Day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 Day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535233"/>
                  </a:ext>
                </a:extLst>
              </a:tr>
              <a:tr h="931487">
                <a:tc>
                  <a:txBody>
                    <a:bodyPr/>
                    <a:lstStyle/>
                    <a:p>
                      <a:r>
                        <a:rPr lang="en-US" sz="3200" dirty="0"/>
                        <a:t>Microsoft $^2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5983"/>
                  </a:ext>
                </a:extLst>
              </a:tr>
              <a:tr h="931487">
                <a:tc>
                  <a:txBody>
                    <a:bodyPr/>
                    <a:lstStyle/>
                    <a:p>
                      <a:r>
                        <a:rPr lang="en-US" sz="3200" dirty="0"/>
                        <a:t>Zion $^2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84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0.06363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3.1612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3.3739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189905"/>
                  </a:ext>
                </a:extLst>
              </a:tr>
            </a:tbl>
          </a:graphicData>
        </a:graphic>
      </p:graphicFrame>
      <p:pic>
        <p:nvPicPr>
          <p:cNvPr id="1025" name="Picture 1024">
            <a:extLst>
              <a:ext uri="{FF2B5EF4-FFF2-40B4-BE49-F238E27FC236}">
                <a16:creationId xmlns:a16="http://schemas.microsoft.com/office/drawing/2014/main" id="{7E9DE53E-DD4C-9248-9790-26C0F346F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9012" y="13940643"/>
            <a:ext cx="8239383" cy="5524502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3DFF2C7A-E087-F24E-850F-0F3F15F04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19982" y="7573312"/>
            <a:ext cx="8533776" cy="666940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C9939FFA-7BBE-C94F-B700-698F4E4723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19982" y="14970265"/>
            <a:ext cx="8888746" cy="6348652"/>
          </a:xfrm>
          <a:prstGeom prst="rect">
            <a:avLst/>
          </a:prstGeom>
        </p:spPr>
      </p:pic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04CF2690-C393-9948-8151-ECBD8254062A}"/>
              </a:ext>
            </a:extLst>
          </p:cNvPr>
          <p:cNvSpPr txBox="1">
            <a:spLocks/>
          </p:cNvSpPr>
          <p:nvPr/>
        </p:nvSpPr>
        <p:spPr>
          <a:xfrm>
            <a:off x="27439296" y="14079179"/>
            <a:ext cx="9214462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Microsoft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98B3F93A-BD00-6946-A432-35136BD76422}"/>
              </a:ext>
            </a:extLst>
          </p:cNvPr>
          <p:cNvSpPr txBox="1">
            <a:spLocks/>
          </p:cNvSpPr>
          <p:nvPr/>
        </p:nvSpPr>
        <p:spPr>
          <a:xfrm>
            <a:off x="27747057" y="21352239"/>
            <a:ext cx="926167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Zion Oil &amp; Gas</a:t>
            </a:r>
          </a:p>
        </p:txBody>
      </p:sp>
    </p:spTree>
    <p:extLst>
      <p:ext uri="{BB962C8B-B14F-4D97-AF65-F5344CB8AC3E}">
        <p14:creationId xmlns:p14="http://schemas.microsoft.com/office/powerpoint/2010/main" val="15989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4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CUPosterTemp48x36Crimsonwlogos" id="{23F9BE03-B13D-3647-8090-5DCC0A1B995C}" vid="{56C0FBD7-8205-0A4D-B41A-5CA62D3EB5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BCUPosterTemp48x36Crimsonwlogos</Template>
  <TotalTime>20743</TotalTime>
  <Words>388</Words>
  <Application>Microsoft Macintosh PowerPoint</Application>
  <PresentationFormat>Custom</PresentationFormat>
  <Paragraphs>44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Heather Brooke</dc:creator>
  <cp:lastModifiedBy>Microsoft Office User</cp:lastModifiedBy>
  <cp:revision>74</cp:revision>
  <dcterms:created xsi:type="dcterms:W3CDTF">2017-09-14T19:20:39Z</dcterms:created>
  <dcterms:modified xsi:type="dcterms:W3CDTF">2019-04-20T07:09:06Z</dcterms:modified>
</cp:coreProperties>
</file>